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0080625" cy="7559675" type="screen4x3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404" y="-9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44B5E1DE-1371-4192-8C4F-EDC07C78EABE}" type="slidenum">
              <a:t>‹#›</a:t>
            </a:fld>
            <a:endParaRPr lang="cs-CZ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21282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cs-CZ"/>
          </a:p>
        </p:txBody>
      </p:sp>
      <p:sp>
        <p:nvSpPr>
          <p:cNvPr id="4" name="Zástupný symbol pro záhlaví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102F6651-B37D-4615-A1D2-AC906E26F52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0241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cs-CZ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 sz="281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 sz="281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 sz="281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 sz="281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 sz="281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 sz="281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 sz="281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 sz="281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 sz="281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 sz="281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 sz="281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8AAE870-D983-4B82-A109-AB9A541EC8F2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95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25DEFF4-671C-431E-B667-332D1F92848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756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532D8AE-57E8-4D74-A36C-679000924A71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45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8A58C1-7445-477B-AE83-EE3A6C7D97E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2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488776F-A39D-450A-B05D-BEFBFAA50B7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8EBA111-1D39-4CFD-B982-14F5801227D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25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792163"/>
            <a:ext cx="4459287" cy="414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4925" y="792163"/>
            <a:ext cx="4460875" cy="414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86500B4-DE91-4981-9CD4-BABEBEE01AA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061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10A2FBC-46D1-4803-BEE3-2C1A156569D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95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3A900DF-4D0D-4222-8EDD-69396B9701C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03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BDC3E6-0462-4534-9CAC-EB5F4D8B03A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555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0698AE8-78E6-47A0-ADA6-7F12A25A39C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11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284F94E-284A-4635-90C7-BB0D4034344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3660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0D89E47-5C9E-4428-B7F5-83945FD6623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3540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44F3E4A-F8C5-46A0-99CA-D6DFBDE7F0C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964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8850" y="792163"/>
            <a:ext cx="2266950" cy="669607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792163"/>
            <a:ext cx="6653212" cy="66960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B03A21-7831-4081-8B0A-485122966F2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71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9478A31-8988-404D-9D35-E5865733B20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61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48F6D8C-FA0D-4D46-8773-AED677C2953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404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82933E0-C723-44FD-AD28-BDDF8F68C40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65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5355A4D-29DE-45D4-8030-B5645AF6FFA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49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F14D0EF-E9EC-4763-A9CA-4CD645A889B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38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869610-8E05-4C8A-A5D1-EDAF2D70969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52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5984DC5-694A-4A25-9A19-F8C314E689C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476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8C774EF-40B8-4658-B706-63C1100E58C0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cs-CZ" sz="44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cs-CZ" sz="32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503999" y="622584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503999" y="792000"/>
            <a:ext cx="9071640" cy="414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None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503999" y="5375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rtl="0" hangingPunct="0">
              <a:buNone/>
              <a:tabLst/>
              <a:defRPr lang="cs-CZ" sz="14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447360" y="5375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ctr" rtl="0" hangingPunct="0">
              <a:buNone/>
              <a:tabLst/>
              <a:defRPr lang="cs-CZ" sz="14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5375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r" rtl="0" hangingPunct="0">
              <a:buNone/>
              <a:tabLst/>
              <a:defRPr lang="cs-CZ" sz="14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FBBD8729-CB6F-4CC6-95FD-9FC00765183F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cs-CZ" sz="4400" b="1" i="0" u="none" strike="noStrike">
          <a:ln>
            <a:noFill/>
          </a:ln>
          <a:solidFill>
            <a:srgbClr val="FFFFFF"/>
          </a:solidFill>
          <a:latin typeface="Albany" pitchFamily="18"/>
          <a:cs typeface="Tahoma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7"/>
        </a:spcAft>
        <a:tabLst/>
        <a:defRPr lang="cs-CZ" sz="3200" b="0" i="0" u="none" strike="noStrike">
          <a:ln>
            <a:noFill/>
          </a:ln>
          <a:latin typeface="Albany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pedie.cz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360359" y="338400"/>
            <a:ext cx="9071640" cy="153360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sz="9600">
                <a:solidFill>
                  <a:srgbClr val="008000"/>
                </a:solidFill>
                <a:latin typeface="Adobe Gothic Std B" pitchFamily="34"/>
              </a:rPr>
              <a:t>Německo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120000" y="6623999"/>
            <a:ext cx="3816000" cy="830997"/>
          </a:xfrm>
        </p:spPr>
        <p:txBody>
          <a:bodyPr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None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cs-CZ" sz="5400" dirty="0">
                <a:solidFill>
                  <a:srgbClr val="008000"/>
                </a:solidFill>
                <a:latin typeface="Adobe Gothic Std B" pitchFamily="34"/>
              </a:rPr>
              <a:t>Jakub </a:t>
            </a:r>
            <a:r>
              <a:rPr lang="cs-CZ" sz="5400" dirty="0" smtClean="0">
                <a:solidFill>
                  <a:srgbClr val="008000"/>
                </a:solidFill>
                <a:latin typeface="Adobe Gothic Std B" pitchFamily="34"/>
              </a:rPr>
              <a:t>Ostrý</a:t>
            </a:r>
            <a:endParaRPr lang="cs-CZ" sz="5400" dirty="0">
              <a:solidFill>
                <a:srgbClr val="008000"/>
              </a:solidFill>
              <a:latin typeface="Adobe Gothic Std B" pitchFamily="34"/>
            </a:endParaRP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4294967295"/>
          </p:nvPr>
        </p:nvSpPr>
        <p:spPr>
          <a:xfrm>
            <a:off x="5151960" y="792000"/>
            <a:ext cx="4426560" cy="1974240"/>
          </a:xfrm>
        </p:spPr>
        <p:txBody>
          <a:bodyPr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None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0" indent="0"/>
            <a:endParaRPr lang="cs-CZ"/>
          </a:p>
        </p:txBody>
      </p:sp>
      <p:pic>
        <p:nvPicPr>
          <p:cNvPr id="5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99320" y="2520000"/>
            <a:ext cx="6304680" cy="3990240"/>
          </a:xfrm>
        </p:spPr>
      </p:pic>
      <p:pic>
        <p:nvPicPr>
          <p:cNvPr id="6" name="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6000" y="5616000"/>
            <a:ext cx="4031999" cy="1584000"/>
          </a:xfrm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703999" y="288000"/>
            <a:ext cx="2304000" cy="26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03999" y="1655999"/>
            <a:ext cx="2839320" cy="19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792000" y="432000"/>
            <a:ext cx="9071640" cy="126216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sz="4800">
                <a:solidFill>
                  <a:srgbClr val="008000"/>
                </a:solidFill>
                <a:latin typeface="Adobe Gothic Std B" pitchFamily="34"/>
              </a:rPr>
              <a:t>Madame Tussauds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9892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None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cs-CZ"/>
              <a:t>Jedno ze čtrnácti světových muzeí voskových figurin, nesoucí jméno Madame Tussaud. Muzeum je v centru Berlína, jen 250 metrů od Braniborské brány. Voskové osazenstvo je dle očekávání – státníci, osobnosti německého showbussinesu, sportovci především opět německého původu a světové hudební a filmové hvězdy.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848000" y="4968000"/>
            <a:ext cx="1704240" cy="21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07999" y="5472000"/>
            <a:ext cx="2280240" cy="20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888000" y="5040000"/>
            <a:ext cx="3720240" cy="2319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76360" y="75384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sz="4800">
                <a:solidFill>
                  <a:srgbClr val="008000"/>
                </a:solidFill>
                <a:latin typeface="Adobe Gothic Std B" pitchFamily="34"/>
              </a:rPr>
              <a:t>Vypracoval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080000" y="2951999"/>
            <a:ext cx="7847640" cy="1643039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None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lvl="0" algn="ctr">
              <a:buNone/>
            </a:pPr>
            <a:r>
              <a:rPr lang="cs-CZ" sz="4800" dirty="0">
                <a:solidFill>
                  <a:srgbClr val="008000"/>
                </a:solidFill>
                <a:latin typeface="Adobe Garamond Pro Bold" pitchFamily="18"/>
              </a:rPr>
              <a:t>Jakub Ostrý</a:t>
            </a:r>
          </a:p>
          <a:p>
            <a:pPr lvl="0" algn="ctr">
              <a:buNone/>
            </a:pPr>
            <a:r>
              <a:rPr lang="cs-CZ" sz="4800" dirty="0">
                <a:solidFill>
                  <a:srgbClr val="008000"/>
                </a:solidFill>
                <a:latin typeface="Adobe Garamond Pro Bold" pitchFamily="18"/>
              </a:rPr>
              <a:t>VII.C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408464" y="5364013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Zdroje: </a:t>
            </a:r>
            <a:r>
              <a:rPr lang="cs-CZ" dirty="0" smtClean="0">
                <a:hlinkClick r:id="rId3"/>
              </a:rPr>
              <a:t>www.wikipedie.cz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720360" y="465840"/>
            <a:ext cx="9071640" cy="126216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sz="4800">
                <a:solidFill>
                  <a:srgbClr val="008000"/>
                </a:solidFill>
                <a:latin typeface="Adobe Gothic Std B" pitchFamily="34"/>
              </a:rPr>
              <a:t>Olympiastadion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04800" y="1768680"/>
            <a:ext cx="8869680" cy="49892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None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cs-CZ"/>
              <a:t>Dnešní olympijský stadion se nachází na místě Německého stadionu, postaveného v roce 1913 pro letní olympijské hry, které se vzhledem k první světové válce nekonaly. Rozhodnutí postavit zde olympijský stadion se připisuje tehdejšímu říšskému kancléři Adolfu Hitlerovi, který chtěl využít her k propagačním účelům.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40000" y="5112000"/>
            <a:ext cx="4536000" cy="22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360000" y="465840"/>
            <a:ext cx="9071640" cy="126216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sz="4800">
                <a:solidFill>
                  <a:srgbClr val="008000"/>
                </a:solidFill>
                <a:latin typeface="Adobe Gothic Std B" pitchFamily="34"/>
              </a:rPr>
              <a:t>Berliner Mauer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9892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None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cs-CZ"/>
              <a:t>Berlínská zeď byla více než 28 let, během rozdělením Německa, pohraniční obranný systém.Byla postavena na pokyn vlády NDR v roce 1961.Jedná se o 1378 km dlouhou vnitřní  hranici mezi NDR a Spolkovou republikou Německo.Hlavním cílem bylo zabránit úniku obyvatel z východního Německa.Překročení hranic bylo nelegální.</a:t>
            </a:r>
          </a:p>
          <a:p>
            <a:pPr lvl="0">
              <a:buNone/>
            </a:pPr>
            <a:endParaRPr lang="cs-CZ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94759" y="5096160"/>
            <a:ext cx="3909240" cy="188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sz="4800">
                <a:solidFill>
                  <a:srgbClr val="008000"/>
                </a:solidFill>
                <a:latin typeface="Adobe Gothic Std B" pitchFamily="34"/>
              </a:rPr>
              <a:t>Brandenburger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4359" y="1368000"/>
            <a:ext cx="9071640" cy="4140000"/>
          </a:xfrm>
        </p:spPr>
        <p:txBody>
          <a:bodyPr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None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cs-CZ"/>
              <a:t>Braniborská brána, německy Brandenburger Tor, patří k nejznámějším pamětihodnostem Berlína a k jeho významným symbolům. Braniborská brána stojí v centru města na rozhraní dvou známých a velkých tříd,Na západ od ní počíná Straße des 17. Juni na východ od brány pak pokračuje historická třída Unter den Linden. S touto stavební památkou je spojeno mnoho historických událostí města.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56000" y="5688000"/>
            <a:ext cx="4104000" cy="15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70760" y="5760000"/>
            <a:ext cx="4125240" cy="15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432359" y="-182160"/>
            <a:ext cx="9071640" cy="126216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sz="4800">
                <a:solidFill>
                  <a:srgbClr val="008000"/>
                </a:solidFill>
                <a:latin typeface="Adobe Gothic Std B" pitchFamily="34"/>
              </a:rPr>
              <a:t>Reichstagu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4359" y="746280"/>
            <a:ext cx="9071640" cy="501372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None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cs-CZ"/>
              <a:t>Budova byla vystavěna jako sídlo Reichstagu, původního parlamentu. V současné době se v budově nachází sídlo německého spolkového sněmu. Novorenesanční budova byla postavena v letech 1884 – 1894. Roku 1933 byla zapálena od Marinem van der Lubbe. Tato událost je známá jako Požár Říšského sněmu. Dále poničena sovětskými vojsky během Bitvy o berlín.Dodatečně vybudovaná skleněná kupole na budově se stala symbolem Berlína a je velmi vyhledávanou turistickou atrakcí.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08000" y="5903999"/>
            <a:ext cx="3384000" cy="15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760" y="5760000"/>
            <a:ext cx="4341240" cy="1815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sz="4800">
                <a:solidFill>
                  <a:srgbClr val="008000"/>
                </a:solidFill>
                <a:latin typeface="Adobe Gothic Std B" pitchFamily="34"/>
              </a:rPr>
              <a:t>Rotes Rathaus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9892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None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cs-CZ"/>
              <a:t>Rotes Rathaus - Červená radnice, dostala své jméno podle červených cihel, ze kterých je postavena. Je hlavní radnicí města Berlín. Byla vybudována v letech 1861-69. Za druhé světové války byla vážně poškozena. V padesátých letech minulého století byla zrekonstruována. Najdete zde Primátora Berlína a další kanceláře městských úředníků.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51999" y="5472000"/>
            <a:ext cx="3815640" cy="20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165600"/>
            <a:ext cx="9071640" cy="15339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sz="4800">
                <a:solidFill>
                  <a:srgbClr val="008000"/>
                </a:solidFill>
                <a:latin typeface="Adobe Gothic Std B" pitchFamily="34"/>
              </a:rPr>
              <a:t>Koncentrační tábor Sachsenhausen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720000" y="1835999"/>
            <a:ext cx="9071640" cy="4140000"/>
          </a:xfrm>
        </p:spPr>
        <p:txBody>
          <a:bodyPr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None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cs-CZ"/>
              <a:t>Koncentrační tábor Sachsenhausen byl nacistický koncentrační tábor, který se nacházel v severním Německu asi 25 km od centra Berlína.Během 2 světové války tam bylo usmrceno více jak 10 000 sovětských zajatců.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62760" y="6048000"/>
            <a:ext cx="3117240" cy="152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4000" y="5976000"/>
            <a:ext cx="2757240" cy="145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655999" y="4176000"/>
            <a:ext cx="2973240" cy="1743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973840" y="4104000"/>
            <a:ext cx="3746160" cy="183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165839" y="6364440"/>
            <a:ext cx="3674160" cy="835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792000" y="-216000"/>
            <a:ext cx="9071640" cy="126216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sz="4800">
                <a:solidFill>
                  <a:srgbClr val="008000"/>
                </a:solidFill>
                <a:latin typeface="Adobe Gothic Std B" pitchFamily="34"/>
              </a:rPr>
              <a:t>TV věž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216000" y="648000"/>
            <a:ext cx="9071640" cy="519372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None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cs-CZ"/>
              <a:t>Televizní věž je nejvyšší dominantou Berlína, dosahuje výšky 368 metrů. a činí z ní nejvyšší vyhlídkový bod v Berlíně.Stavba byla započata v 50. letech, ale dokončena byla v letech šedesátých. Vrchol věže má připomínat sovětskou družici Sputnik 1 a původně měl být po vzoru socialismu červený.Tyto plány byly později upraveny a vrchol má dnes zlatavý povrch.</a:t>
            </a:r>
          </a:p>
          <a:p>
            <a:pPr lvl="0"/>
            <a:r>
              <a:rPr lang="cs-CZ"/>
              <a:t>Televizní věž je jednou z nejnavštěvovanějších atrakcí a ročně jí navštíví až milion turistů.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352000" y="5544000"/>
            <a:ext cx="1728000" cy="200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48360" y="393840"/>
            <a:ext cx="9071640" cy="126216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sz="4800">
                <a:solidFill>
                  <a:srgbClr val="008000"/>
                </a:solidFill>
                <a:latin typeface="Adobe Gothic Std B" pitchFamily="34"/>
              </a:rPr>
              <a:t>Weltzeituhr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9892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None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FF0000"/>
              </a:buClr>
              <a:buSzPct val="75000"/>
              <a:buFont typeface="StarSymbol"/>
              <a:buChar char="–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FF0000"/>
              </a:buClr>
              <a:buSzPct val="45000"/>
              <a:buFont typeface="StarSymbol"/>
              <a:buChar char="●"/>
              <a:defRPr lang="cs-CZ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r>
              <a:rPr lang="cs-CZ"/>
              <a:t>Světový čas jsou hodiny, které zobrazují čas několika časových zón světa.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007759" y="2664000"/>
            <a:ext cx="2712240" cy="3687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36000" y="3600000"/>
            <a:ext cx="3432239" cy="3543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yt-bluetitledown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489</Words>
  <Application>Microsoft Office PowerPoint</Application>
  <PresentationFormat>Předvádění na obrazovce (4:3)</PresentationFormat>
  <Paragraphs>25</Paragraphs>
  <Slides>11</Slides>
  <Notes>11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11</vt:i4>
      </vt:variant>
    </vt:vector>
  </HeadingPairs>
  <TitlesOfParts>
    <vt:vector size="13" baseType="lpstr">
      <vt:lpstr>Default</vt:lpstr>
      <vt:lpstr>lyt-bluetitledown</vt:lpstr>
      <vt:lpstr>Německo</vt:lpstr>
      <vt:lpstr>Olympiastadion</vt:lpstr>
      <vt:lpstr>Berliner Mauer</vt:lpstr>
      <vt:lpstr>Brandenburger</vt:lpstr>
      <vt:lpstr>Reichstagu</vt:lpstr>
      <vt:lpstr>Rotes Rathaus</vt:lpstr>
      <vt:lpstr>Koncentrační tábor Sachsenhausen</vt:lpstr>
      <vt:lpstr>TV věž</vt:lpstr>
      <vt:lpstr>Weltzeituhr</vt:lpstr>
      <vt:lpstr>Madame Tussauds</vt:lpstr>
      <vt:lpstr>Vypracoval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Německo</dc:title>
  <dc:creator>Admin</dc:creator>
  <cp:lastModifiedBy>Admin</cp:lastModifiedBy>
  <cp:revision>34</cp:revision>
  <dcterms:created xsi:type="dcterms:W3CDTF">2013-11-11T21:05:23Z</dcterms:created>
  <dcterms:modified xsi:type="dcterms:W3CDTF">2013-11-19T12:42:12Z</dcterms:modified>
</cp:coreProperties>
</file>