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0644" autoAdjust="0"/>
  </p:normalViewPr>
  <p:slideViewPr>
    <p:cSldViewPr>
      <p:cViewPr varScale="1">
        <p:scale>
          <a:sx n="79" d="100"/>
          <a:sy n="79" d="100"/>
        </p:scale>
        <p:origin x="-88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6D88-7D92-4761-B819-E7462954B92A}" type="datetimeFigureOut">
              <a:rPr lang="cs-CZ" smtClean="0"/>
              <a:pPr/>
              <a:t>15.11.2013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5FA2-8F50-40F1-B140-DC7C9A00C0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6D88-7D92-4761-B819-E7462954B92A}" type="datetimeFigureOut">
              <a:rPr lang="cs-CZ" smtClean="0"/>
              <a:pPr/>
              <a:t>15.11.2013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5FA2-8F50-40F1-B140-DC7C9A00C0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6D88-7D92-4761-B819-E7462954B92A}" type="datetimeFigureOut">
              <a:rPr lang="cs-CZ" smtClean="0"/>
              <a:pPr/>
              <a:t>15.11.2013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5FA2-8F50-40F1-B140-DC7C9A00C0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6D88-7D92-4761-B819-E7462954B92A}" type="datetimeFigureOut">
              <a:rPr lang="cs-CZ" smtClean="0"/>
              <a:pPr/>
              <a:t>15.11.2013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5FA2-8F50-40F1-B140-DC7C9A00C0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6D88-7D92-4761-B819-E7462954B92A}" type="datetimeFigureOut">
              <a:rPr lang="cs-CZ" smtClean="0"/>
              <a:pPr/>
              <a:t>15.11.2013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5FA2-8F50-40F1-B140-DC7C9A00C0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6D88-7D92-4761-B819-E7462954B92A}" type="datetimeFigureOut">
              <a:rPr lang="cs-CZ" smtClean="0"/>
              <a:pPr/>
              <a:t>15.11.2013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5FA2-8F50-40F1-B140-DC7C9A00C0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6D88-7D92-4761-B819-E7462954B92A}" type="datetimeFigureOut">
              <a:rPr lang="cs-CZ" smtClean="0"/>
              <a:pPr/>
              <a:t>15.11.2013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5FA2-8F50-40F1-B140-DC7C9A00C0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6D88-7D92-4761-B819-E7462954B92A}" type="datetimeFigureOut">
              <a:rPr lang="cs-CZ" smtClean="0"/>
              <a:pPr/>
              <a:t>15.11.2013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CC5FA2-8F50-40F1-B140-DC7C9A00C03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6D88-7D92-4761-B819-E7462954B92A}" type="datetimeFigureOut">
              <a:rPr lang="cs-CZ" smtClean="0"/>
              <a:pPr/>
              <a:t>15.11.2013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5FA2-8F50-40F1-B140-DC7C9A00C0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6D88-7D92-4761-B819-E7462954B92A}" type="datetimeFigureOut">
              <a:rPr lang="cs-CZ" smtClean="0"/>
              <a:pPr/>
              <a:t>15.11.2013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ACC5FA2-8F50-40F1-B140-DC7C9A00C0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9FF6D88-7D92-4761-B819-E7462954B92A}" type="datetimeFigureOut">
              <a:rPr lang="cs-CZ" smtClean="0"/>
              <a:pPr/>
              <a:t>15.11.2013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5FA2-8F50-40F1-B140-DC7C9A00C0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9FF6D88-7D92-4761-B819-E7462954B92A}" type="datetimeFigureOut">
              <a:rPr lang="cs-CZ" smtClean="0"/>
              <a:pPr/>
              <a:t>15.11.2013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ACC5FA2-8F50-40F1-B140-DC7C9A00C03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00166" y="1714488"/>
            <a:ext cx="6480048" cy="2301240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rgbClr val="FF0000"/>
                </a:solidFill>
              </a:rPr>
              <a:t>B</a:t>
            </a:r>
            <a:r>
              <a:rPr lang="cs-CZ" sz="6000" dirty="0" smtClean="0">
                <a:solidFill>
                  <a:srgbClr val="FFFF00"/>
                </a:solidFill>
              </a:rPr>
              <a:t>e</a:t>
            </a:r>
            <a:r>
              <a:rPr lang="cs-CZ" sz="6000" dirty="0" smtClean="0">
                <a:solidFill>
                  <a:schemeClr val="bg1"/>
                </a:solidFill>
              </a:rPr>
              <a:t>r</a:t>
            </a:r>
            <a:r>
              <a:rPr lang="cs-CZ" sz="6000" dirty="0" smtClean="0">
                <a:solidFill>
                  <a:srgbClr val="FF0000"/>
                </a:solidFill>
              </a:rPr>
              <a:t>l</a:t>
            </a:r>
            <a:r>
              <a:rPr lang="cs-CZ" sz="6000" dirty="0" smtClean="0">
                <a:solidFill>
                  <a:srgbClr val="FFFF00"/>
                </a:solidFill>
              </a:rPr>
              <a:t>í</a:t>
            </a:r>
            <a:r>
              <a:rPr lang="cs-CZ" sz="6000" dirty="0" smtClean="0">
                <a:solidFill>
                  <a:schemeClr val="bg1"/>
                </a:solidFill>
              </a:rPr>
              <a:t>n</a:t>
            </a:r>
            <a:endParaRPr lang="cs-CZ" sz="60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5852" y="3714752"/>
            <a:ext cx="6480048" cy="1752600"/>
          </a:xfrm>
        </p:spPr>
        <p:txBody>
          <a:bodyPr/>
          <a:lstStyle/>
          <a:p>
            <a:r>
              <a:rPr lang="cs-CZ" sz="3200" dirty="0" err="1" smtClean="0"/>
              <a:t>Bearbeitet</a:t>
            </a:r>
            <a:r>
              <a:rPr lang="cs-CZ" sz="3200" dirty="0" smtClean="0"/>
              <a:t> </a:t>
            </a:r>
            <a:r>
              <a:rPr lang="cs-CZ" sz="3200" dirty="0" err="1" smtClean="0"/>
              <a:t>von</a:t>
            </a:r>
            <a:r>
              <a:rPr lang="cs-CZ" sz="3200" dirty="0" smtClean="0"/>
              <a:t>: </a:t>
            </a:r>
            <a:r>
              <a:rPr lang="cs-CZ" sz="3200" dirty="0" smtClean="0"/>
              <a:t>Eliška </a:t>
            </a:r>
            <a:r>
              <a:rPr lang="cs-CZ" sz="3200" dirty="0" err="1" smtClean="0"/>
              <a:t>Kalíková</a:t>
            </a:r>
            <a:endParaRPr lang="cs-CZ" sz="3200" dirty="0" smtClean="0"/>
          </a:p>
          <a:p>
            <a:endParaRPr lang="cs-CZ" dirty="0"/>
          </a:p>
        </p:txBody>
      </p:sp>
      <p:pic>
        <p:nvPicPr>
          <p:cNvPr id="3074" name="Picture 2" descr="Vlajka Němec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07807">
            <a:off x="376347" y="545326"/>
            <a:ext cx="4643438" cy="35004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0"/>
            <a:ext cx="7467600" cy="1143000"/>
          </a:xfrm>
        </p:spPr>
        <p:txBody>
          <a:bodyPr/>
          <a:lstStyle/>
          <a:p>
            <a:r>
              <a:rPr lang="cs-CZ" dirty="0" err="1" smtClean="0">
                <a:solidFill>
                  <a:srgbClr val="FFFF00"/>
                </a:solidFill>
              </a:rPr>
              <a:t>Alexanderplatz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000109"/>
            <a:ext cx="3900486" cy="207170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de-DE" dirty="0" smtClean="0">
                <a:solidFill>
                  <a:srgbClr val="FFFF00"/>
                </a:solidFill>
              </a:rPr>
              <a:t>Der Alexanderplatz ist ein zentraler, fast rechteckiger Platz und bedeutender Verkehrsknotenpunkt in Berlin .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13314" name="Picture 2" descr="http://img4.rajce.idnes.cz/d0402/9/9057/9057223_904a2547433e990cd502aab2b32fd4ee/images/DSC05811.jpg?ver=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94898">
            <a:off x="4657161" y="311946"/>
            <a:ext cx="4071966" cy="5172084"/>
          </a:xfrm>
          <a:prstGeom prst="rect">
            <a:avLst/>
          </a:prstGeom>
          <a:noFill/>
        </p:spPr>
      </p:pic>
      <p:pic>
        <p:nvPicPr>
          <p:cNvPr id="13316" name="Picture 4" descr="http://img4.rajce.idnes.cz/d0402/9/9057/9057223_904a2547433e990cd502aab2b32fd4ee/images/DSC05832.jpg?ver=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10420">
            <a:off x="832153" y="3016520"/>
            <a:ext cx="4467627" cy="36004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>
                <a:solidFill>
                  <a:srgbClr val="00B0F0"/>
                </a:solidFill>
              </a:rPr>
              <a:t>Berliner</a:t>
            </a:r>
            <a:r>
              <a:rPr lang="cs-CZ" dirty="0" smtClean="0">
                <a:solidFill>
                  <a:srgbClr val="00B0F0"/>
                </a:solidFill>
              </a:rPr>
              <a:t> </a:t>
            </a:r>
            <a:r>
              <a:rPr lang="cs-CZ" dirty="0" err="1" smtClean="0">
                <a:solidFill>
                  <a:srgbClr val="00B0F0"/>
                </a:solidFill>
              </a:rPr>
              <a:t>Mauer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</a:t>
            </a:r>
            <a:r>
              <a:rPr lang="de-DE" dirty="0" smtClean="0">
                <a:solidFill>
                  <a:srgbClr val="00B0F0"/>
                </a:solidFill>
              </a:rPr>
              <a:t>Die Berliner Mauer wurde am Abend des</a:t>
            </a:r>
            <a:endParaRPr lang="cs-CZ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de-DE" dirty="0" smtClean="0">
                <a:solidFill>
                  <a:srgbClr val="00B0F0"/>
                </a:solidFill>
              </a:rPr>
              <a:t>9.November 1989 unter wachsendem</a:t>
            </a:r>
            <a:endParaRPr lang="cs-CZ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de-DE" dirty="0" smtClean="0">
                <a:solidFill>
                  <a:srgbClr val="00B0F0"/>
                </a:solidFill>
              </a:rPr>
              <a:t>Druck der mehr Freiheit fordernden</a:t>
            </a:r>
            <a:endParaRPr lang="cs-CZ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de-DE" dirty="0" smtClean="0">
                <a:solidFill>
                  <a:srgbClr val="00B0F0"/>
                </a:solidFill>
              </a:rPr>
              <a:t>ostdeutschen Bevölkerung geöffnet</a:t>
            </a:r>
            <a:endParaRPr lang="cs-CZ" dirty="0">
              <a:solidFill>
                <a:srgbClr val="00B0F0"/>
              </a:solidFill>
            </a:endParaRPr>
          </a:p>
        </p:txBody>
      </p:sp>
      <p:pic>
        <p:nvPicPr>
          <p:cNvPr id="12290" name="Picture 2" descr="http://img4.rajce.idnes.cz/d0402/9/9057/9057223_904a2547433e990cd502aab2b32fd4ee/images/DSC05890.jpg?ver=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64793">
            <a:off x="1219035" y="4062135"/>
            <a:ext cx="3712808" cy="2571768"/>
          </a:xfrm>
          <a:prstGeom prst="rect">
            <a:avLst/>
          </a:prstGeom>
          <a:noFill/>
        </p:spPr>
      </p:pic>
      <p:pic>
        <p:nvPicPr>
          <p:cNvPr id="12292" name="Picture 4" descr="http://img4.rajce.idnes.cz/d0402/9/9057/9057223_904a2547433e990cd502aab2b32fd4ee/images/DSC05894.jpg?ver=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87239">
            <a:off x="5223290" y="3963011"/>
            <a:ext cx="3752840" cy="2643182"/>
          </a:xfrm>
          <a:prstGeom prst="rect">
            <a:avLst/>
          </a:prstGeom>
          <a:noFill/>
        </p:spPr>
      </p:pic>
      <p:pic>
        <p:nvPicPr>
          <p:cNvPr id="12294" name="Picture 6" descr="http://img4.rajce.idnes.cz/d0402/9/9057/9057223_904a2547433e990cd502aab2b32fd4ee/images/DSC05909.jpg?ver=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68017">
            <a:off x="6021058" y="117158"/>
            <a:ext cx="3068106" cy="15277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    </a:t>
            </a:r>
            <a:r>
              <a:rPr lang="cs-CZ" dirty="0" err="1" smtClean="0">
                <a:solidFill>
                  <a:srgbClr val="FF0000"/>
                </a:solidFill>
              </a:rPr>
              <a:t>Danke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für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die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Achtung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</p:txBody>
      </p:sp>
      <p:pic>
        <p:nvPicPr>
          <p:cNvPr id="31746" name="Picture 2" descr="http://img4.rajce.idnes.cz/d0402/9/9057/9057223_904a2547433e990cd502aab2b32fd4ee/thumb/DSC05897.jpg?ver=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1" y="3071810"/>
            <a:ext cx="2095515" cy="1571636"/>
          </a:xfrm>
          <a:prstGeom prst="rect">
            <a:avLst/>
          </a:prstGeom>
          <a:noFill/>
        </p:spPr>
      </p:pic>
      <p:pic>
        <p:nvPicPr>
          <p:cNvPr id="31748" name="Picture 4" descr="http://img4.rajce.idnes.cz/d0402/9/9057/9057223_904a2547433e990cd502aab2b32fd4ee/thumb/DSC05832.jpg?ver=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71612"/>
            <a:ext cx="2286016" cy="1714512"/>
          </a:xfrm>
          <a:prstGeom prst="rect">
            <a:avLst/>
          </a:prstGeom>
          <a:noFill/>
        </p:spPr>
      </p:pic>
      <p:pic>
        <p:nvPicPr>
          <p:cNvPr id="31750" name="Picture 6" descr="http://img4.rajce.idnes.cz/d0402/9/9057/9057223_904a2547433e990cd502aab2b32fd4ee/thumb/DSC05799.jpg?ver=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286124"/>
            <a:ext cx="1178727" cy="1571636"/>
          </a:xfrm>
          <a:prstGeom prst="rect">
            <a:avLst/>
          </a:prstGeom>
          <a:noFill/>
        </p:spPr>
      </p:pic>
      <p:pic>
        <p:nvPicPr>
          <p:cNvPr id="31752" name="Picture 8" descr="http://img4.rajce.idnes.cz/d0402/9/9057/9057223_904a2547433e990cd502aab2b32fd4ee/thumb/DSC05811.jpg?ver=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4643446"/>
            <a:ext cx="1428755" cy="1905007"/>
          </a:xfrm>
          <a:prstGeom prst="rect">
            <a:avLst/>
          </a:prstGeom>
          <a:noFill/>
        </p:spPr>
      </p:pic>
      <p:pic>
        <p:nvPicPr>
          <p:cNvPr id="31754" name="Picture 10" descr="http://img4.rajce.idnes.cz/d0402/9/9057/9057223_904a2547433e990cd502aab2b32fd4ee/thumb/DSC05790.jpg?ver=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5000636"/>
            <a:ext cx="2024070" cy="1518053"/>
          </a:xfrm>
          <a:prstGeom prst="rect">
            <a:avLst/>
          </a:prstGeom>
          <a:noFill/>
        </p:spPr>
      </p:pic>
      <p:pic>
        <p:nvPicPr>
          <p:cNvPr id="31756" name="Picture 12" descr="http://img4.rajce.idnes.cz/d0402/9/9057/9057223_904a2547433e990cd502aab2b32fd4ee/thumb/DSC05793.jpg?ver=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46" y="1643050"/>
            <a:ext cx="1071570" cy="1428760"/>
          </a:xfrm>
          <a:prstGeom prst="rect">
            <a:avLst/>
          </a:prstGeom>
          <a:noFill/>
        </p:spPr>
      </p:pic>
      <p:pic>
        <p:nvPicPr>
          <p:cNvPr id="31758" name="Picture 14" descr="http://img4.rajce.idnes.cz/d0402/9/9057/9057223_904a2547433e990cd502aab2b32fd4ee/thumb/DSC05796.jpg?ver=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4744" y="4786322"/>
            <a:ext cx="2166946" cy="1625210"/>
          </a:xfrm>
          <a:prstGeom prst="rect">
            <a:avLst/>
          </a:prstGeom>
          <a:noFill/>
        </p:spPr>
      </p:pic>
      <p:pic>
        <p:nvPicPr>
          <p:cNvPr id="31760" name="Picture 16" descr="http://img4.rajce.idnes.cz/d0402/9/9057/9057223_904a2547433e990cd502aab2b32fd4ee/thumb/DSC05642.jpg?ver=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57884" y="3286124"/>
            <a:ext cx="2071702" cy="1714512"/>
          </a:xfrm>
          <a:prstGeom prst="rect">
            <a:avLst/>
          </a:prstGeom>
          <a:noFill/>
        </p:spPr>
      </p:pic>
      <p:pic>
        <p:nvPicPr>
          <p:cNvPr id="31762" name="Picture 18" descr="http://img4.rajce.idnes.cz/d0402/9/9057/9057223_904a2547433e990cd502aab2b32fd4ee/thumb/DSC05603.jpg?ver=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00423" y="3071810"/>
            <a:ext cx="2381267" cy="1785950"/>
          </a:xfrm>
          <a:prstGeom prst="rect">
            <a:avLst/>
          </a:prstGeom>
          <a:noFill/>
        </p:spPr>
      </p:pic>
      <p:pic>
        <p:nvPicPr>
          <p:cNvPr id="31764" name="Picture 20" descr="http://img4.rajce.idnes.cz/d0402/9/9057/9057223_904a2547433e990cd502aab2b32fd4ee/thumb/DSC05613.jpg?ver=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86446" y="1643050"/>
            <a:ext cx="2143140" cy="1607355"/>
          </a:xfrm>
          <a:prstGeom prst="rect">
            <a:avLst/>
          </a:prstGeom>
          <a:noFill/>
        </p:spPr>
      </p:pic>
      <p:pic>
        <p:nvPicPr>
          <p:cNvPr id="31766" name="Picture 22" descr="http://img4.rajce.idnes.cz/d0402/9/9057/9057223_904a2547433e990cd502aab2b32fd4ee/thumb/DSC05680.jpg?ver=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57620" y="1643050"/>
            <a:ext cx="1905013" cy="1428760"/>
          </a:xfrm>
          <a:prstGeom prst="rect">
            <a:avLst/>
          </a:prstGeom>
          <a:noFill/>
        </p:spPr>
      </p:pic>
      <p:pic>
        <p:nvPicPr>
          <p:cNvPr id="31768" name="Picture 24" descr="http://img4.rajce.idnes.cz/d0402/9/9057/9057223_904a2547433e990cd502aab2b32fd4ee/thumb/DSC05553.jpg?ver=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3774" y="4643446"/>
            <a:ext cx="2286016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cs-CZ" sz="5300" dirty="0" err="1" smtClean="0">
                <a:solidFill>
                  <a:srgbClr val="00B0F0"/>
                </a:solidFill>
              </a:rPr>
              <a:t>Olympiastadion</a:t>
            </a:r>
            <a:r>
              <a:rPr lang="cs-CZ" sz="5300" dirty="0" smtClean="0">
                <a:solidFill>
                  <a:srgbClr val="00B0F0"/>
                </a:solidFill>
              </a:rPr>
              <a:t> Berlin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5852" y="1071546"/>
            <a:ext cx="7467600" cy="4525963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00B0F0"/>
                </a:solidFill>
              </a:rPr>
              <a:t>    </a:t>
            </a:r>
            <a:r>
              <a:rPr lang="de-DE" dirty="0" smtClean="0">
                <a:solidFill>
                  <a:srgbClr val="00B0F0"/>
                </a:solidFill>
              </a:rPr>
              <a:t>Das Olympiastadion Berlin befindet sich im Ortsteil Westend im Bezirk Charlottenburg-Wilmersdorf von Berlin.</a:t>
            </a:r>
            <a:endParaRPr lang="cs-CZ" dirty="0">
              <a:solidFill>
                <a:srgbClr val="00B0F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29894">
            <a:off x="936577" y="3004776"/>
            <a:ext cx="714380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85728"/>
            <a:ext cx="7467600" cy="1143000"/>
          </a:xfrm>
        </p:spPr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Berliner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Mauer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71612"/>
            <a:ext cx="4857752" cy="52863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de-DE" dirty="0" smtClean="0">
                <a:solidFill>
                  <a:srgbClr val="FFFF00"/>
                </a:solidFill>
              </a:rPr>
              <a:t>Die Berliner Mauer war</a:t>
            </a:r>
            <a:endParaRPr lang="cs-CZ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de-DE" dirty="0" smtClean="0">
                <a:solidFill>
                  <a:srgbClr val="FFFF00"/>
                </a:solidFill>
              </a:rPr>
              <a:t>während der Teilung</a:t>
            </a:r>
            <a:endParaRPr lang="cs-CZ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de-DE" dirty="0" smtClean="0">
                <a:solidFill>
                  <a:srgbClr val="FFFF00"/>
                </a:solidFill>
              </a:rPr>
              <a:t>Deutschlands mehr als 28</a:t>
            </a:r>
            <a:endParaRPr lang="cs-CZ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de-DE" dirty="0" smtClean="0">
                <a:solidFill>
                  <a:srgbClr val="FFFF00"/>
                </a:solidFill>
              </a:rPr>
              <a:t>Jahre lang ein</a:t>
            </a:r>
            <a:endParaRPr lang="cs-CZ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de-DE" dirty="0" smtClean="0">
                <a:solidFill>
                  <a:srgbClr val="FFFF00"/>
                </a:solidFill>
              </a:rPr>
              <a:t>Grenzbefestigungssystem,</a:t>
            </a:r>
            <a:endParaRPr lang="cs-CZ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de-DE" dirty="0" smtClean="0">
                <a:solidFill>
                  <a:srgbClr val="FFFF00"/>
                </a:solidFill>
              </a:rPr>
              <a:t>das alle drei Westsektoren</a:t>
            </a:r>
            <a:endParaRPr lang="cs-CZ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de-DE" dirty="0" smtClean="0">
                <a:solidFill>
                  <a:srgbClr val="FFFF00"/>
                </a:solidFill>
              </a:rPr>
              <a:t>Berlins umschloss und diese</a:t>
            </a:r>
            <a:endParaRPr lang="cs-CZ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de-DE" dirty="0" smtClean="0">
                <a:solidFill>
                  <a:srgbClr val="FFFF00"/>
                </a:solidFill>
              </a:rPr>
              <a:t>von dem Ostteil der Stadt</a:t>
            </a:r>
            <a:endParaRPr lang="cs-CZ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de-DE" dirty="0" smtClean="0">
                <a:solidFill>
                  <a:srgbClr val="FFFF00"/>
                </a:solidFill>
              </a:rPr>
              <a:t>sowie der umgebenden</a:t>
            </a:r>
            <a:endParaRPr lang="cs-CZ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de-DE" dirty="0" smtClean="0">
                <a:solidFill>
                  <a:srgbClr val="FFFF00"/>
                </a:solidFill>
              </a:rPr>
              <a:t>Deutschen Demokratischen</a:t>
            </a:r>
            <a:endParaRPr lang="cs-CZ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de-DE" dirty="0" smtClean="0">
                <a:solidFill>
                  <a:srgbClr val="FFFF00"/>
                </a:solidFill>
              </a:rPr>
              <a:t>Republik (DDR) hermetisch</a:t>
            </a:r>
            <a:endParaRPr lang="cs-CZ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de-DE" dirty="0" smtClean="0">
                <a:solidFill>
                  <a:srgbClr val="FFFF00"/>
                </a:solidFill>
              </a:rPr>
              <a:t>abriegelte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82335">
            <a:off x="4515645" y="777669"/>
            <a:ext cx="4286248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Holocaust-</a:t>
            </a:r>
            <a:r>
              <a:rPr lang="cs-CZ" dirty="0" err="1" smtClean="0">
                <a:solidFill>
                  <a:srgbClr val="FF0000"/>
                </a:solidFill>
              </a:rPr>
              <a:t>Mahnmal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214346" y="1428736"/>
            <a:ext cx="41148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   </a:t>
            </a:r>
            <a:r>
              <a:rPr lang="de-DE" dirty="0" smtClean="0">
                <a:solidFill>
                  <a:srgbClr val="FF0000"/>
                </a:solidFill>
              </a:rPr>
              <a:t>Das Denkmal für die ermordeten Juden Europas , kurz Holocaust-Mahnmal genannt, ist ein Mahnmal für die unter der Herrschaft der Nationalsozialisten im Holocaust ermordeten Juden .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039195">
            <a:off x="3905989" y="1666811"/>
            <a:ext cx="528641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solidFill>
                  <a:srgbClr val="92D050"/>
                </a:solidFill>
              </a:rPr>
              <a:t>Brandenburger Tor</a:t>
            </a:r>
            <a:endParaRPr lang="cs-CZ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71612"/>
            <a:ext cx="3643306" cy="4525963"/>
          </a:xfrm>
        </p:spPr>
        <p:txBody>
          <a:bodyPr/>
          <a:lstStyle/>
          <a:p>
            <a:pPr>
              <a:buNone/>
            </a:pPr>
            <a:r>
              <a:rPr lang="de-DE" dirty="0" smtClean="0">
                <a:solidFill>
                  <a:srgbClr val="92D050"/>
                </a:solidFill>
              </a:rPr>
              <a:t>Das Brandenburger</a:t>
            </a:r>
            <a:endParaRPr lang="cs-CZ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de-DE" dirty="0" smtClean="0">
                <a:solidFill>
                  <a:srgbClr val="92D050"/>
                </a:solidFill>
              </a:rPr>
              <a:t>Tor in Berlin steht</a:t>
            </a:r>
            <a:endParaRPr lang="cs-CZ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de-DE" dirty="0" smtClean="0">
                <a:solidFill>
                  <a:srgbClr val="92D050"/>
                </a:solidFill>
              </a:rPr>
              <a:t>am Pariser Platz in</a:t>
            </a:r>
            <a:endParaRPr lang="cs-CZ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de-DE" dirty="0" smtClean="0">
                <a:solidFill>
                  <a:srgbClr val="92D050"/>
                </a:solidFill>
              </a:rPr>
              <a:t>der Dorotheenstadt</a:t>
            </a:r>
            <a:endParaRPr lang="cs-CZ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de-DE" dirty="0" smtClean="0">
                <a:solidFill>
                  <a:srgbClr val="92D050"/>
                </a:solidFill>
              </a:rPr>
              <a:t>im Ortsteil Mitte</a:t>
            </a:r>
            <a:endParaRPr lang="cs-CZ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de-DE" dirty="0" smtClean="0">
                <a:solidFill>
                  <a:srgbClr val="92D050"/>
                </a:solidFill>
              </a:rPr>
              <a:t> </a:t>
            </a:r>
            <a:r>
              <a:rPr lang="de-DE" dirty="0" smtClean="0">
                <a:solidFill>
                  <a:srgbClr val="92D050"/>
                </a:solidFill>
              </a:rPr>
              <a:t>(Bezirk Mitte).</a:t>
            </a:r>
            <a:endParaRPr lang="cs-CZ" dirty="0">
              <a:solidFill>
                <a:srgbClr val="92D05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89110">
            <a:off x="3579600" y="2066582"/>
            <a:ext cx="528638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>
                <a:solidFill>
                  <a:srgbClr val="00B0F0"/>
                </a:solidFill>
              </a:rPr>
              <a:t>Reichstagsgebäude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450056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dirty="0" smtClean="0">
                <a:solidFill>
                  <a:srgbClr val="00B0F0"/>
                </a:solidFill>
              </a:rPr>
              <a:t>Das</a:t>
            </a:r>
            <a:r>
              <a:rPr lang="cs-CZ" dirty="0" smtClean="0">
                <a:solidFill>
                  <a:srgbClr val="00B0F0"/>
                </a:solidFill>
              </a:rPr>
              <a:t> </a:t>
            </a:r>
            <a:r>
              <a:rPr lang="de-DE" dirty="0" smtClean="0">
                <a:solidFill>
                  <a:srgbClr val="00B0F0"/>
                </a:solidFill>
              </a:rPr>
              <a:t>Reichstagsgebäude</a:t>
            </a:r>
            <a:endParaRPr lang="cs-CZ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de-DE" dirty="0" smtClean="0">
                <a:solidFill>
                  <a:srgbClr val="00B0F0"/>
                </a:solidFill>
              </a:rPr>
              <a:t>(kurz Reichstag ;</a:t>
            </a:r>
            <a:endParaRPr lang="cs-CZ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de-DE" dirty="0" smtClean="0">
                <a:solidFill>
                  <a:srgbClr val="00B0F0"/>
                </a:solidFill>
              </a:rPr>
              <a:t>offiziell Plenarbereich</a:t>
            </a:r>
            <a:endParaRPr lang="cs-CZ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de-DE" dirty="0" smtClean="0">
                <a:solidFill>
                  <a:srgbClr val="00B0F0"/>
                </a:solidFill>
              </a:rPr>
              <a:t>Reichstagsgebäude )</a:t>
            </a:r>
            <a:endParaRPr lang="cs-CZ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de-DE" dirty="0" smtClean="0">
                <a:solidFill>
                  <a:srgbClr val="00B0F0"/>
                </a:solidFill>
              </a:rPr>
              <a:t>am Platz der Republik</a:t>
            </a:r>
            <a:endParaRPr lang="cs-CZ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de-DE" dirty="0" smtClean="0">
                <a:solidFill>
                  <a:srgbClr val="00B0F0"/>
                </a:solidFill>
              </a:rPr>
              <a:t>in Berlin ist seit 1999</a:t>
            </a:r>
            <a:endParaRPr lang="cs-CZ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de-DE" dirty="0" smtClean="0">
                <a:solidFill>
                  <a:srgbClr val="00B0F0"/>
                </a:solidFill>
              </a:rPr>
              <a:t>Sitz des Deutschen</a:t>
            </a:r>
            <a:endParaRPr lang="cs-CZ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de-DE" dirty="0" smtClean="0">
                <a:solidFill>
                  <a:srgbClr val="00B0F0"/>
                </a:solidFill>
              </a:rPr>
              <a:t>Bundestages .</a:t>
            </a:r>
            <a:endParaRPr lang="cs-CZ" dirty="0">
              <a:solidFill>
                <a:srgbClr val="00B0F0"/>
              </a:solidFill>
            </a:endParaRPr>
          </a:p>
        </p:txBody>
      </p:sp>
      <p:pic>
        <p:nvPicPr>
          <p:cNvPr id="18436" name="Picture 4" descr="http://img4.rajce.idnes.cz/d0402/9/9057/9057223_904a2547433e990cd502aab2b32fd4ee/images/DSC05463.jpg?ver=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11759">
            <a:off x="3969146" y="2355600"/>
            <a:ext cx="4699755" cy="39538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0"/>
            <a:ext cx="8786842" cy="1143000"/>
          </a:xfrm>
        </p:spPr>
        <p:txBody>
          <a:bodyPr>
            <a:normAutofit fontScale="90000"/>
          </a:bodyPr>
          <a:lstStyle/>
          <a:p>
            <a:r>
              <a:rPr lang="cs-CZ" dirty="0" err="1" smtClean="0">
                <a:solidFill>
                  <a:srgbClr val="FFFF00"/>
                </a:solidFill>
              </a:rPr>
              <a:t>Wachsfigurn</a:t>
            </a:r>
            <a:r>
              <a:rPr lang="cs-CZ" dirty="0" smtClean="0">
                <a:solidFill>
                  <a:srgbClr val="FFFF00"/>
                </a:solidFill>
              </a:rPr>
              <a:t> Madame </a:t>
            </a:r>
            <a:r>
              <a:rPr lang="cs-CZ" dirty="0" err="1" smtClean="0">
                <a:solidFill>
                  <a:srgbClr val="FFFF00"/>
                </a:solidFill>
              </a:rPr>
              <a:t>Tussauds</a:t>
            </a:r>
            <a:r>
              <a:rPr lang="cs-CZ" dirty="0" smtClean="0">
                <a:solidFill>
                  <a:srgbClr val="FFFF00"/>
                </a:solidFill>
              </a:rPr>
              <a:t> Berlin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71670" y="2500306"/>
            <a:ext cx="4643470" cy="4097335"/>
          </a:xfrm>
        </p:spPr>
        <p:txBody>
          <a:bodyPr/>
          <a:lstStyle/>
          <a:p>
            <a:pPr>
              <a:buNone/>
            </a:pPr>
            <a:r>
              <a:rPr lang="cs-CZ" dirty="0" err="1" smtClean="0">
                <a:solidFill>
                  <a:srgbClr val="FFFF00"/>
                </a:solidFill>
              </a:rPr>
              <a:t>Am</a:t>
            </a:r>
            <a:r>
              <a:rPr lang="cs-CZ" dirty="0" smtClean="0">
                <a:solidFill>
                  <a:srgbClr val="FFFF00"/>
                </a:solidFill>
              </a:rPr>
              <a:t> 5 </a:t>
            </a:r>
            <a:r>
              <a:rPr lang="de-DE" dirty="0" smtClean="0">
                <a:solidFill>
                  <a:srgbClr val="FFFF00"/>
                </a:solidFill>
              </a:rPr>
              <a:t>Juli 2008 wurde in</a:t>
            </a:r>
            <a:endParaRPr lang="cs-CZ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de-DE" dirty="0" smtClean="0">
                <a:solidFill>
                  <a:srgbClr val="FFFF00"/>
                </a:solidFill>
              </a:rPr>
              <a:t>der Straße Unter</a:t>
            </a:r>
            <a:endParaRPr lang="cs-CZ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de-DE" dirty="0" smtClean="0">
                <a:solidFill>
                  <a:srgbClr val="FFFF00"/>
                </a:solidFill>
              </a:rPr>
              <a:t>den Linden in Berlin die</a:t>
            </a:r>
            <a:endParaRPr lang="cs-CZ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de-DE" dirty="0" smtClean="0">
                <a:solidFill>
                  <a:srgbClr val="FFFF00"/>
                </a:solidFill>
              </a:rPr>
              <a:t>siebte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de-DE" dirty="0" smtClean="0">
                <a:solidFill>
                  <a:srgbClr val="FFFF00"/>
                </a:solidFill>
              </a:rPr>
              <a:t>Niederlassung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17410" name="Picture 2" descr="http://img4.rajce.idnes.cz/d0402/9/9057/9057223_904a2547433e990cd502aab2b32fd4ee/images/DSC05507.jpg?ver=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2310" y="3929066"/>
            <a:ext cx="2271690" cy="2928934"/>
          </a:xfrm>
          <a:prstGeom prst="rect">
            <a:avLst/>
          </a:prstGeom>
          <a:noFill/>
        </p:spPr>
      </p:pic>
      <p:pic>
        <p:nvPicPr>
          <p:cNvPr id="17414" name="Picture 6" descr="http://img4.rajce.idnes.cz/d0402/9/9057/9057223_904a2547433e990cd502aab2b32fd4ee/images/DSC05506.jpg?ver=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43460"/>
            <a:ext cx="2071670" cy="2314540"/>
          </a:xfrm>
          <a:prstGeom prst="rect">
            <a:avLst/>
          </a:prstGeom>
          <a:noFill/>
        </p:spPr>
      </p:pic>
      <p:pic>
        <p:nvPicPr>
          <p:cNvPr id="17416" name="Picture 8" descr="http://img4.rajce.idnes.cz/d0402/9/9057/9057223_904a2547433e990cd502aab2b32fd4ee/images/DSC05504.jpg?ver=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00174"/>
            <a:ext cx="2071670" cy="3028920"/>
          </a:xfrm>
          <a:prstGeom prst="rect">
            <a:avLst/>
          </a:prstGeom>
          <a:noFill/>
        </p:spPr>
      </p:pic>
      <p:pic>
        <p:nvPicPr>
          <p:cNvPr id="17418" name="Picture 10" descr="http://img4.rajce.idnes.cz/d0402/9/9057/9057223_904a2547433e990cd502aab2b32fd4ee/images/DSC05514.jpg?ver=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4643446"/>
            <a:ext cx="2857488" cy="2214554"/>
          </a:xfrm>
          <a:prstGeom prst="rect">
            <a:avLst/>
          </a:prstGeom>
          <a:noFill/>
        </p:spPr>
      </p:pic>
      <p:pic>
        <p:nvPicPr>
          <p:cNvPr id="17420" name="Picture 12" descr="http://img4.rajce.idnes.cz/d0402/9/9057/9057223_904a2547433e990cd502aab2b32fd4ee/images/DSC05545.jpg?ver=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4572008"/>
            <a:ext cx="2071702" cy="2285992"/>
          </a:xfrm>
          <a:prstGeom prst="rect">
            <a:avLst/>
          </a:prstGeom>
          <a:noFill/>
        </p:spPr>
      </p:pic>
      <p:pic>
        <p:nvPicPr>
          <p:cNvPr id="17424" name="Picture 16" descr="http://img4.rajce.idnes.cz/d0402/9/9057/9057223_904a2547433e990cd502aab2b32fd4ee/images/DSC05602.jpg?ver=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8141" y="1142984"/>
            <a:ext cx="2355859" cy="2881330"/>
          </a:xfrm>
          <a:prstGeom prst="rect">
            <a:avLst/>
          </a:prstGeom>
          <a:noFill/>
        </p:spPr>
      </p:pic>
      <p:pic>
        <p:nvPicPr>
          <p:cNvPr id="17426" name="Picture 18" descr="http://img4.rajce.idnes.cz/d0402/9/9057/9057223_904a2547433e990cd502aab2b32fd4ee/thumb/DSC05577.jpg?ver=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71670" y="1214422"/>
            <a:ext cx="1143008" cy="1357322"/>
          </a:xfrm>
          <a:prstGeom prst="rect">
            <a:avLst/>
          </a:prstGeom>
          <a:noFill/>
        </p:spPr>
      </p:pic>
      <p:pic>
        <p:nvPicPr>
          <p:cNvPr id="17428" name="Picture 20" descr="http://img4.rajce.idnes.cz/d0402/9/9057/9057223_904a2547433e990cd502aab2b32fd4ee/thumb/DSC05557.jpg?ver=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15074" y="3714752"/>
            <a:ext cx="857251" cy="1023938"/>
          </a:xfrm>
          <a:prstGeom prst="rect">
            <a:avLst/>
          </a:prstGeom>
          <a:noFill/>
        </p:spPr>
      </p:pic>
      <p:pic>
        <p:nvPicPr>
          <p:cNvPr id="17430" name="Picture 22" descr="http://img4.rajce.idnes.cz/d0402/9/9057/9057223_904a2547433e990cd502aab2b32fd4ee/thumb/DSC05593.jpg?ver=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57884" y="3000372"/>
            <a:ext cx="952500" cy="714375"/>
          </a:xfrm>
          <a:prstGeom prst="rect">
            <a:avLst/>
          </a:prstGeom>
          <a:noFill/>
        </p:spPr>
      </p:pic>
      <p:pic>
        <p:nvPicPr>
          <p:cNvPr id="17432" name="Picture 24" descr="http://img4.rajce.idnes.cz/d0402/9/9057/9057223_904a2547433e990cd502aab2b32fd4ee/thumb/DSC05558.jpg?ver=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14678" y="1142984"/>
            <a:ext cx="1214446" cy="1404947"/>
          </a:xfrm>
          <a:prstGeom prst="rect">
            <a:avLst/>
          </a:prstGeom>
          <a:noFill/>
        </p:spPr>
      </p:pic>
      <p:pic>
        <p:nvPicPr>
          <p:cNvPr id="17434" name="Picture 26" descr="http://img4.rajce.idnes.cz/d0402/9/9057/9057223_904a2547433e990cd502aab2b32fd4ee/thumb/DSC05587.jpg?ver=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28728" y="3929066"/>
            <a:ext cx="714375" cy="1071570"/>
          </a:xfrm>
          <a:prstGeom prst="rect">
            <a:avLst/>
          </a:prstGeom>
          <a:noFill/>
        </p:spPr>
      </p:pic>
      <p:pic>
        <p:nvPicPr>
          <p:cNvPr id="17436" name="Picture 28" descr="http://img4.rajce.idnes.cz/d0402/9/9057/9057223_904a2547433e990cd502aab2b32fd4ee/thumb/DSC05563.jpg?ver=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357686" y="1142984"/>
            <a:ext cx="1071570" cy="1428760"/>
          </a:xfrm>
          <a:prstGeom prst="rect">
            <a:avLst/>
          </a:prstGeom>
          <a:noFill/>
        </p:spPr>
      </p:pic>
      <p:pic>
        <p:nvPicPr>
          <p:cNvPr id="17438" name="Picture 30" descr="http://img4.rajce.idnes.cz/d0402/9/9057/9057223_904a2547433e990cd502aab2b32fd4ee/thumb/DSC05562.jpg?ver=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286380" y="1142984"/>
            <a:ext cx="1714512" cy="1428760"/>
          </a:xfrm>
          <a:prstGeom prst="rect">
            <a:avLst/>
          </a:prstGeom>
          <a:noFill/>
        </p:spPr>
      </p:pic>
      <p:pic>
        <p:nvPicPr>
          <p:cNvPr id="17440" name="Picture 32" descr="http://img4.rajce.idnes.cz/d0402/9/9057/9057223_904a2547433e990cd502aab2b32fd4ee/thumb/DSC05547.jpg?ver=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071546"/>
            <a:ext cx="714375" cy="952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Konzetrationslager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4525963"/>
          </a:xfrm>
        </p:spPr>
        <p:txBody>
          <a:bodyPr/>
          <a:lstStyle/>
          <a:p>
            <a:pPr>
              <a:buNone/>
            </a:pPr>
            <a:r>
              <a:rPr lang="cs-CZ" dirty="0" err="1" smtClean="0">
                <a:solidFill>
                  <a:srgbClr val="FF0000"/>
                </a:solidFill>
              </a:rPr>
              <a:t>Konzetrationslager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ist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abschreckend</a:t>
            </a:r>
            <a:r>
              <a:rPr lang="cs-CZ" dirty="0" smtClean="0">
                <a:solidFill>
                  <a:srgbClr val="FF0000"/>
                </a:solidFill>
              </a:rPr>
              <a:t> der </a:t>
            </a:r>
            <a:r>
              <a:rPr lang="cs-CZ" dirty="0" err="1" smtClean="0">
                <a:solidFill>
                  <a:srgbClr val="FF0000"/>
                </a:solidFill>
              </a:rPr>
              <a:t>Todesfall</a:t>
            </a:r>
            <a:endParaRPr lang="cs-CZ" dirty="0"/>
          </a:p>
        </p:txBody>
      </p:sp>
      <p:pic>
        <p:nvPicPr>
          <p:cNvPr id="15362" name="Picture 2" descr="http://img4.rajce.idnes.cz/d0402/9/9057/9057223_904a2547433e990cd502aab2b32fd4ee/images/DSC05690.jpg?ver=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03563">
            <a:off x="4893616" y="987794"/>
            <a:ext cx="3967122" cy="2928958"/>
          </a:xfrm>
          <a:prstGeom prst="rect">
            <a:avLst/>
          </a:prstGeom>
          <a:noFill/>
        </p:spPr>
      </p:pic>
      <p:pic>
        <p:nvPicPr>
          <p:cNvPr id="15364" name="Picture 4" descr="http://img4.rajce.idnes.cz/d0402/9/9057/9057223_904a2547433e990cd502aab2b32fd4ee/images/DSC05696.jpg?ver=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64020">
            <a:off x="282759" y="3606266"/>
            <a:ext cx="3255778" cy="2928934"/>
          </a:xfrm>
          <a:prstGeom prst="rect">
            <a:avLst/>
          </a:prstGeom>
          <a:noFill/>
        </p:spPr>
      </p:pic>
      <p:pic>
        <p:nvPicPr>
          <p:cNvPr id="15366" name="Picture 6" descr="http://img4.rajce.idnes.cz/d0402/9/9057/9057223_904a2547433e990cd502aab2b32fd4ee/images/DSC05698.jpg?ver=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55550">
            <a:off x="3590246" y="3964709"/>
            <a:ext cx="5181600" cy="27126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92D050"/>
                </a:solidFill>
              </a:rPr>
              <a:t>Fernsehturm</a:t>
            </a:r>
            <a:endParaRPr lang="cs-CZ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71612"/>
            <a:ext cx="7467600" cy="4525963"/>
          </a:xfrm>
        </p:spPr>
        <p:txBody>
          <a:bodyPr/>
          <a:lstStyle/>
          <a:p>
            <a:pPr>
              <a:buNone/>
            </a:pPr>
            <a:r>
              <a:rPr lang="de-DE" dirty="0" smtClean="0">
                <a:solidFill>
                  <a:srgbClr val="92D050"/>
                </a:solidFill>
              </a:rPr>
              <a:t>Der Berliner Fernsehturm ist mit 368</a:t>
            </a:r>
            <a:endParaRPr lang="cs-CZ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de-DE" dirty="0" smtClean="0">
                <a:solidFill>
                  <a:srgbClr val="92D050"/>
                </a:solidFill>
              </a:rPr>
              <a:t>Metern das höchste Bauwerk</a:t>
            </a:r>
            <a:endParaRPr lang="cs-CZ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de-DE" dirty="0" smtClean="0">
                <a:solidFill>
                  <a:srgbClr val="92D050"/>
                </a:solidFill>
              </a:rPr>
              <a:t>Deutschlands und das </a:t>
            </a:r>
            <a:r>
              <a:rPr lang="de-DE" dirty="0" err="1" smtClean="0">
                <a:solidFill>
                  <a:srgbClr val="92D050"/>
                </a:solidFill>
              </a:rPr>
              <a:t>vierthöchste</a:t>
            </a:r>
            <a:endParaRPr lang="cs-CZ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de-DE" dirty="0" smtClean="0">
                <a:solidFill>
                  <a:srgbClr val="92D050"/>
                </a:solidFill>
              </a:rPr>
              <a:t>freistehende Gebäude Europas .</a:t>
            </a:r>
            <a:endParaRPr lang="cs-CZ" dirty="0">
              <a:solidFill>
                <a:srgbClr val="92D050"/>
              </a:solidFill>
            </a:endParaRPr>
          </a:p>
        </p:txBody>
      </p:sp>
      <p:pic>
        <p:nvPicPr>
          <p:cNvPr id="14340" name="Picture 4" descr="http://img4.rajce.idnes.cz/d0402/9/9057/9057223_904a2547433e990cd502aab2b32fd4ee/images/DSC05799.jpg?ver=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73818">
            <a:off x="6150063" y="2901878"/>
            <a:ext cx="2628880" cy="3857652"/>
          </a:xfrm>
          <a:prstGeom prst="rect">
            <a:avLst/>
          </a:prstGeom>
          <a:noFill/>
        </p:spPr>
      </p:pic>
      <p:pic>
        <p:nvPicPr>
          <p:cNvPr id="14342" name="Picture 6" descr="http://img4.rajce.idnes.cz/d0402/9/9057/9057223_904a2547433e990cd502aab2b32fd4ee/images/DSC05862.jpg?ver=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30837">
            <a:off x="1757225" y="4058452"/>
            <a:ext cx="4286280" cy="2428868"/>
          </a:xfrm>
          <a:prstGeom prst="rect">
            <a:avLst/>
          </a:prstGeom>
          <a:noFill/>
        </p:spPr>
      </p:pic>
      <p:pic>
        <p:nvPicPr>
          <p:cNvPr id="14344" name="Picture 8" descr="http://img4.rajce.idnes.cz/d0402/9/9057/9057223_904a2547433e990cd502aab2b32fd4ee/images/DSC05863.jpg?ver=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35246">
            <a:off x="6271360" y="389411"/>
            <a:ext cx="2786082" cy="23574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957</TotalTime>
  <Words>218</Words>
  <Application>Microsoft Office PowerPoint</Application>
  <PresentationFormat>Předvádění na obrazovce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Technický</vt:lpstr>
      <vt:lpstr>Berlín</vt:lpstr>
      <vt:lpstr>Olympiastadion Berlin </vt:lpstr>
      <vt:lpstr> Berliner Mauer</vt:lpstr>
      <vt:lpstr>Holocaust-Mahnmal</vt:lpstr>
      <vt:lpstr>Brandenburger Tor</vt:lpstr>
      <vt:lpstr>Reichstagsgebäude</vt:lpstr>
      <vt:lpstr>Wachsfigurn Madame Tussauds Berlin</vt:lpstr>
      <vt:lpstr>Konzetrationslager</vt:lpstr>
      <vt:lpstr>Fernsehturm</vt:lpstr>
      <vt:lpstr>Alexanderplatz</vt:lpstr>
      <vt:lpstr>Berliner Mauer</vt:lpstr>
      <vt:lpstr>    Danke für die Achtung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Berlín</dc:title>
  <dc:creator>Eliška</dc:creator>
  <cp:lastModifiedBy>Jana Koudelková</cp:lastModifiedBy>
  <cp:revision>4</cp:revision>
  <dcterms:created xsi:type="dcterms:W3CDTF">2013-11-17T14:33:38Z</dcterms:created>
  <dcterms:modified xsi:type="dcterms:W3CDTF">2013-11-15T04:39:33Z</dcterms:modified>
</cp:coreProperties>
</file>